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57" r:id="rId3"/>
    <p:sldId id="258" r:id="rId4"/>
    <p:sldId id="262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2" r:id="rId15"/>
    <p:sldId id="270" r:id="rId16"/>
    <p:sldId id="271" r:id="rId17"/>
    <p:sldId id="272" r:id="rId18"/>
    <p:sldId id="277" r:id="rId19"/>
    <p:sldId id="278" r:id="rId20"/>
    <p:sldId id="279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67" autoAdjust="0"/>
    <p:restoredTop sz="94660"/>
  </p:normalViewPr>
  <p:slideViewPr>
    <p:cSldViewPr>
      <p:cViewPr varScale="1">
        <p:scale>
          <a:sx n="105" d="100"/>
          <a:sy n="105" d="100"/>
        </p:scale>
        <p:origin x="-1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9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В-Талызинский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«Колосок»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93663" indent="15875" algn="ctr">
              <a:buNone/>
            </a:pPr>
            <a:r>
              <a:rPr lang="ru-RU" b="1" dirty="0" smtClean="0"/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 </a:t>
            </a:r>
          </a:p>
          <a:p>
            <a:pPr marL="93663" indent="15875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РЕАЛИЗАЦИИ УСЛОВИЙ </a:t>
            </a:r>
          </a:p>
          <a:p>
            <a:pPr marL="93663" indent="15875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ПРИОБЩЕНИЯ ДЕТЕЙ К ИСТОКАМ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РУССКОЙ НАРОДНОЙ КУЛЬТУРЫ </a:t>
            </a:r>
          </a:p>
          <a:p>
            <a:pPr marL="93663" indent="15875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ДЕТСКОМ САДУ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</a:p>
          <a:p>
            <a:pPr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Воспитатели: Буренкова Л.Г.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Пряхина Е.А.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ДОУ.jpg"/>
          <p:cNvPicPr>
            <a:picLocks noChangeAspect="1"/>
          </p:cNvPicPr>
          <p:nvPr/>
        </p:nvPicPr>
        <p:blipFill>
          <a:blip r:embed="rId2" cstate="print"/>
          <a:srcRect t="5556"/>
          <a:stretch>
            <a:fillRect/>
          </a:stretch>
        </p:blipFill>
        <p:spPr>
          <a:xfrm>
            <a:off x="152400" y="3505200"/>
            <a:ext cx="34290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Народные праздники и традиции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неразрывно связаны с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историей православных праздников, обычаями региона,  с сезонными изменениями в природе, с трудом предков в прошлом, играми в которые играли дети несколько веков назад.</a:t>
            </a:r>
          </a:p>
          <a:p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стало традицией в нашем детском саду славить Осень, встречать Новый Год и Рождество,  провожать зиму на Масленицу, закликать Весну, украшать березку в Троицу. </a:t>
            </a:r>
          </a:p>
          <a:p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Рассказываем детям о празднике Покрова, знакомим с приметами этого дня. Разучиваем приметы, загадки, пословицы об осени.</a:t>
            </a:r>
          </a:p>
          <a:p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Беседуем  о праздновании Нового Года на Руси, Рождества проведении Святок. Рассказываем о Деде Морозе, Снегурочке. Читаем и обсуждаем русские народные сказки про них. Разучиваем колядки. Каждый год проходит выставка детских новогодних открыток.</a:t>
            </a:r>
          </a:p>
          <a:p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Рассказываем  о празднике Масленицы, о том, как он празднуется на Руси, масленичные приговоры, игры, знакомим с приметами приближения весны. Проводим чтение и обсуждение  русской народной сказки «Как весна зиму поборола». </a:t>
            </a:r>
          </a:p>
          <a:p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Радостно готовимся к встрече Светлой Пасхи: раскрашиваем пасхальные яйца в подарок родителям и друзьям, знакомимся с обрядами и традициями. Большинство детей принимает участие в пасхальной службе сельского храма и праздничных мероприятиях при храме.</a:t>
            </a:r>
          </a:p>
          <a:p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Троицу рассказываем о традиции народных гуляний, о березе – главной героине этого праздника. Разучиваем хоровод о березке, загадки о березе, о лете.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Любимый край- нет тебя дороже!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5" descr="C:\Users\user\YandexDisk\ФОТО\Любимый край\IMGP28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219200"/>
            <a:ext cx="2859578" cy="2144684"/>
          </a:xfrm>
          <a:prstGeom prst="rect">
            <a:avLst/>
          </a:prstGeom>
          <a:noFill/>
        </p:spPr>
      </p:pic>
      <p:pic>
        <p:nvPicPr>
          <p:cNvPr id="5" name="Picture 6" descr="C:\Users\user\YandexDisk\ФОТО\Любимый край\IMGP2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352800"/>
            <a:ext cx="4000528" cy="3000396"/>
          </a:xfrm>
          <a:prstGeom prst="rect">
            <a:avLst/>
          </a:prstGeom>
          <a:noFill/>
        </p:spPr>
      </p:pic>
      <p:pic>
        <p:nvPicPr>
          <p:cNvPr id="6" name="Picture 4" descr="C:\Users\user\YandexDisk\ФОТО\Любимый край\IMGP2869.JPG"/>
          <p:cNvPicPr>
            <a:picLocks noChangeAspect="1" noChangeArrowheads="1"/>
          </p:cNvPicPr>
          <p:nvPr/>
        </p:nvPicPr>
        <p:blipFill>
          <a:blip r:embed="rId4" cstate="print"/>
          <a:srcRect b="22667"/>
          <a:stretch>
            <a:fillRect/>
          </a:stretch>
        </p:blipFill>
        <p:spPr bwMode="auto">
          <a:xfrm>
            <a:off x="304800" y="1219200"/>
            <a:ext cx="27432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Рождество, святки, новый год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kartinki24_ru_christmas_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1828800" cy="1143000"/>
          </a:xfrm>
          <a:prstGeom prst="rect">
            <a:avLst/>
          </a:prstGeom>
          <a:noFill/>
        </p:spPr>
      </p:pic>
      <p:pic>
        <p:nvPicPr>
          <p:cNvPr id="5" name="Picture 2" descr="C:\Users\user\Desktop\kartinki24_ru_christmas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2819400" cy="1762125"/>
          </a:xfrm>
          <a:prstGeom prst="rect">
            <a:avLst/>
          </a:prstGeom>
          <a:noFill/>
        </p:spPr>
      </p:pic>
      <p:pic>
        <p:nvPicPr>
          <p:cNvPr id="6" name="Picture 4" descr="C:\Users\user\Desktop\_kCgTEKF9o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4144" y="4495800"/>
            <a:ext cx="2924608" cy="2076472"/>
          </a:xfrm>
          <a:prstGeom prst="rect">
            <a:avLst/>
          </a:prstGeom>
          <a:noFill/>
        </p:spPr>
      </p:pic>
      <p:pic>
        <p:nvPicPr>
          <p:cNvPr id="8" name="Рисунок 7" descr="IMG_20211222_153021.jpg"/>
          <p:cNvPicPr>
            <a:picLocks noChangeAspect="1"/>
          </p:cNvPicPr>
          <p:nvPr/>
        </p:nvPicPr>
        <p:blipFill>
          <a:blip r:embed="rId5" cstate="print"/>
          <a:srcRect r="4106" b="8889"/>
          <a:stretch>
            <a:fillRect/>
          </a:stretch>
        </p:blipFill>
        <p:spPr>
          <a:xfrm>
            <a:off x="6781800" y="1371600"/>
            <a:ext cx="2209800" cy="2514600"/>
          </a:xfrm>
          <a:prstGeom prst="rect">
            <a:avLst/>
          </a:prstGeom>
        </p:spPr>
      </p:pic>
      <p:pic>
        <p:nvPicPr>
          <p:cNvPr id="9" name="Рисунок 8" descr="IMG_20211222_153106.jpg"/>
          <p:cNvPicPr>
            <a:picLocks noChangeAspect="1"/>
          </p:cNvPicPr>
          <p:nvPr/>
        </p:nvPicPr>
        <p:blipFill>
          <a:blip r:embed="rId6" cstate="print"/>
          <a:srcRect l="15833" t="1087" r="10833"/>
          <a:stretch>
            <a:fillRect/>
          </a:stretch>
        </p:blipFill>
        <p:spPr>
          <a:xfrm>
            <a:off x="228600" y="3657600"/>
            <a:ext cx="2971799" cy="2072466"/>
          </a:xfrm>
          <a:prstGeom prst="rect">
            <a:avLst/>
          </a:prstGeom>
        </p:spPr>
      </p:pic>
      <p:pic>
        <p:nvPicPr>
          <p:cNvPr id="10" name="Рисунок 9" descr="IMG_20220125_104944.jpg"/>
          <p:cNvPicPr>
            <a:picLocks noChangeAspect="1"/>
          </p:cNvPicPr>
          <p:nvPr/>
        </p:nvPicPr>
        <p:blipFill>
          <a:blip r:embed="rId7" cstate="print"/>
          <a:srcRect b="16667"/>
          <a:stretch>
            <a:fillRect/>
          </a:stretch>
        </p:blipFill>
        <p:spPr>
          <a:xfrm>
            <a:off x="3505200" y="3733800"/>
            <a:ext cx="2362200" cy="29838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71800" y="1143001"/>
            <a:ext cx="388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Проводим  беседы  о праздновании Нового Года на Руси, Рождества, проведении Святок.        Рассказываем о Дедушке Морозе, Снегурочке. Читаем и обсуждаем русские народные сказки про них. Разучиваем колядки. Каждый год проходит выставка детских новогодних открыток или поделок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Масленица                  Пасха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906963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Уже стало традицией в нашем детском саду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проводить праздник  Масленицы.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Знакомим детей  как он празднуется на Руси,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масленичные приговоры, игры.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Знакомим с приметами приближения весны. </a:t>
            </a:r>
          </a:p>
          <a:p>
            <a:endParaRPr lang="ru-RU" dirty="0"/>
          </a:p>
        </p:txBody>
      </p:sp>
      <p:pic>
        <p:nvPicPr>
          <p:cNvPr id="4" name="Рисунок 3" descr="IMG_20220302_112409.jpg"/>
          <p:cNvPicPr>
            <a:picLocks noChangeAspect="1"/>
          </p:cNvPicPr>
          <p:nvPr/>
        </p:nvPicPr>
        <p:blipFill>
          <a:blip r:embed="rId2" cstate="print"/>
          <a:srcRect l="7500" r="4167"/>
          <a:stretch>
            <a:fillRect/>
          </a:stretch>
        </p:blipFill>
        <p:spPr>
          <a:xfrm>
            <a:off x="152400" y="2819400"/>
            <a:ext cx="2133600" cy="19344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00600" y="1219200"/>
            <a:ext cx="419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Радостно готовимся к встрече Светлой Пасхи: раскрашиваем пасхальные яйца в подарок родителям и друзьям, катаем  яички, знакомимся с обрядами и традициями. Некоторые дети принимают участие в пасхальной службе сельского храма и праздничных мероприятиях при храме.</a:t>
            </a:r>
          </a:p>
        </p:txBody>
      </p:sp>
      <p:pic>
        <p:nvPicPr>
          <p:cNvPr id="6" name="Рисунок 5" descr="DSC04491.JPG"/>
          <p:cNvPicPr>
            <a:picLocks noChangeAspect="1"/>
          </p:cNvPicPr>
          <p:nvPr/>
        </p:nvPicPr>
        <p:blipFill>
          <a:blip r:embed="rId3" cstate="print"/>
          <a:srcRect l="24167" b="7778"/>
          <a:stretch>
            <a:fillRect/>
          </a:stretch>
        </p:blipFill>
        <p:spPr>
          <a:xfrm>
            <a:off x="4953000" y="2971800"/>
            <a:ext cx="2209800" cy="1828800"/>
          </a:xfrm>
          <a:prstGeom prst="rect">
            <a:avLst/>
          </a:prstGeom>
        </p:spPr>
      </p:pic>
      <p:pic>
        <p:nvPicPr>
          <p:cNvPr id="7" name="Рисунок 6" descr="DSC04321.JPG"/>
          <p:cNvPicPr>
            <a:picLocks noChangeAspect="1"/>
          </p:cNvPicPr>
          <p:nvPr/>
        </p:nvPicPr>
        <p:blipFill>
          <a:blip r:embed="rId4" cstate="print"/>
          <a:srcRect l="21667" r="17500" b="13333"/>
          <a:stretch>
            <a:fillRect/>
          </a:stretch>
        </p:blipFill>
        <p:spPr>
          <a:xfrm>
            <a:off x="2438400" y="2819400"/>
            <a:ext cx="2362200" cy="1884480"/>
          </a:xfrm>
          <a:prstGeom prst="rect">
            <a:avLst/>
          </a:prstGeom>
        </p:spPr>
      </p:pic>
      <p:pic>
        <p:nvPicPr>
          <p:cNvPr id="8" name="Рисунок 7" descr="IMG_20220208_0911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3048000"/>
            <a:ext cx="17526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Праздник Весны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SC04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805" t="3367"/>
          <a:stretch>
            <a:fillRect/>
          </a:stretch>
        </p:blipFill>
        <p:spPr>
          <a:xfrm>
            <a:off x="304800" y="1143000"/>
            <a:ext cx="3505200" cy="2696936"/>
          </a:xfrm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143000"/>
            <a:ext cx="3581400" cy="2686050"/>
          </a:xfrm>
          <a:prstGeom prst="rect">
            <a:avLst/>
          </a:prstGeom>
        </p:spPr>
      </p:pic>
      <p:pic>
        <p:nvPicPr>
          <p:cNvPr id="6" name="Рисунок 5" descr="DSC04484.JPG"/>
          <p:cNvPicPr>
            <a:picLocks noChangeAspect="1"/>
          </p:cNvPicPr>
          <p:nvPr/>
        </p:nvPicPr>
        <p:blipFill>
          <a:blip r:embed="rId4" cstate="print"/>
          <a:srcRect t="27778" r="11667"/>
          <a:stretch>
            <a:fillRect/>
          </a:stretch>
        </p:blipFill>
        <p:spPr>
          <a:xfrm>
            <a:off x="2743200" y="3891232"/>
            <a:ext cx="4304714" cy="26396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324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русским народным музыкальным творчеством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музыкальных занятиях с детьми слушаем и разучиваем русские народные песни. Обращаем  внимание детей на виды фольклорных песен: лирических, плясовых, шуточных, игровых. Хореографические навыки детей приобретаются в элементарных играх, хороводах, плясках. Проводим начальное  обучение игре на музыкальных инструментах: свистульках, ложках, бубне, коробочке, колокольчиках.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Знакомим детей с русскими народными песнями в исполнении наших прославленных исполнителей народной песни, со звучанием русских народных инструментов: гуслей, гармони, балалайки, колокольчиков,  рожка, трещотки, жалейки. Дети слушают игру оркестров русских инструментов, солистов-инструменталистов, произведения в исполнении народных хоров.</a:t>
            </a:r>
          </a:p>
          <a:p>
            <a:endParaRPr lang="ru-RU" dirty="0"/>
          </a:p>
        </p:txBody>
      </p:sp>
      <p:pic>
        <p:nvPicPr>
          <p:cNvPr id="5" name="Picture 2" descr="C:\Users\user\Desktop\folk-musical-instruments-20849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267200"/>
            <a:ext cx="2819400" cy="1604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slide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Народные художественные промыслы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8534400" cy="5181600"/>
          </a:xfrm>
        </p:spPr>
        <p:txBody>
          <a:bodyPr>
            <a:noAutofit/>
          </a:bodyPr>
          <a:lstStyle/>
          <a:p>
            <a:pPr marL="93663" indent="15875" algn="ctr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Эта тема необходима, чтобы познакомить детей </a:t>
            </a:r>
          </a:p>
          <a:p>
            <a:pPr marL="93663" indent="15875" algn="ctr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декоративным народным искусством, </a:t>
            </a:r>
          </a:p>
          <a:p>
            <a:pPr marL="93663" indent="15875" algn="ctr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творческие способности. </a:t>
            </a:r>
          </a:p>
          <a:p>
            <a:pPr marL="93663" indent="15875" algn="ctr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занятиях проходит знакомство с древнерусским </a:t>
            </a:r>
          </a:p>
          <a:p>
            <a:pPr marL="93663" indent="15875" algn="ctr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искусством и рассказы о традициях хохломской, </a:t>
            </a:r>
          </a:p>
          <a:p>
            <a:pPr marL="93663" indent="15875" algn="ctr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городецкой, палехской росписи, о художественном </a:t>
            </a:r>
          </a:p>
          <a:p>
            <a:pPr marL="93663" indent="15875" algn="ctr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гжельском промысле. Используются иллюстрации,</a:t>
            </a:r>
          </a:p>
          <a:p>
            <a:pPr marL="93663" indent="15875" algn="ctr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изделия народных мастеров. </a:t>
            </a:r>
          </a:p>
          <a:p>
            <a:pPr marL="93663" indent="15875" algn="ctr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Именно через художественно-творческую деятельность </a:t>
            </a:r>
          </a:p>
          <a:p>
            <a:pPr marL="93663" indent="15875" algn="ctr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идёт приобщение дошкольников к истокам русской народной культуре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21014_140811.jpg"/>
          <p:cNvPicPr>
            <a:picLocks noChangeAspect="1"/>
          </p:cNvPicPr>
          <p:nvPr/>
        </p:nvPicPr>
        <p:blipFill>
          <a:blip r:embed="rId2" cstate="print"/>
          <a:srcRect l="16667" r="7407"/>
          <a:stretch>
            <a:fillRect/>
          </a:stretch>
        </p:blipFill>
        <p:spPr>
          <a:xfrm>
            <a:off x="228600" y="1295400"/>
            <a:ext cx="2362200" cy="1905000"/>
          </a:xfrm>
          <a:prstGeom prst="rect">
            <a:avLst/>
          </a:prstGeom>
        </p:spPr>
      </p:pic>
      <p:pic>
        <p:nvPicPr>
          <p:cNvPr id="5" name="Рисунок 4" descr="IMG_20220620_131455.jpg"/>
          <p:cNvPicPr>
            <a:picLocks noChangeAspect="1"/>
          </p:cNvPicPr>
          <p:nvPr/>
        </p:nvPicPr>
        <p:blipFill>
          <a:blip r:embed="rId3" cstate="print"/>
          <a:srcRect l="1691" t="12222" r="13768" b="21111"/>
          <a:stretch>
            <a:fillRect/>
          </a:stretch>
        </p:blipFill>
        <p:spPr>
          <a:xfrm>
            <a:off x="6934200" y="1219200"/>
            <a:ext cx="1828800" cy="2286000"/>
          </a:xfrm>
          <a:prstGeom prst="rect">
            <a:avLst/>
          </a:prstGeom>
        </p:spPr>
      </p:pic>
      <p:pic>
        <p:nvPicPr>
          <p:cNvPr id="6" name="Рисунок 5" descr="IMG_20221014_141040.jpg"/>
          <p:cNvPicPr>
            <a:picLocks noChangeAspect="1"/>
          </p:cNvPicPr>
          <p:nvPr/>
        </p:nvPicPr>
        <p:blipFill>
          <a:blip r:embed="rId4" cstate="print"/>
          <a:srcRect t="31111" b="28889"/>
          <a:stretch>
            <a:fillRect/>
          </a:stretch>
        </p:blipFill>
        <p:spPr>
          <a:xfrm>
            <a:off x="152400" y="4038600"/>
            <a:ext cx="3657600" cy="2362200"/>
          </a:xfrm>
          <a:prstGeom prst="rect">
            <a:avLst/>
          </a:prstGeom>
        </p:spPr>
      </p:pic>
      <p:pic>
        <p:nvPicPr>
          <p:cNvPr id="7" name="Рисунок 6" descr="IMG_20221014_143428.jpg"/>
          <p:cNvPicPr>
            <a:picLocks noChangeAspect="1"/>
          </p:cNvPicPr>
          <p:nvPr/>
        </p:nvPicPr>
        <p:blipFill>
          <a:blip r:embed="rId5" cstate="print"/>
          <a:srcRect l="19166" r="10000" b="10145"/>
          <a:stretch>
            <a:fillRect/>
          </a:stretch>
        </p:blipFill>
        <p:spPr>
          <a:xfrm>
            <a:off x="4572000" y="4019594"/>
            <a:ext cx="4082844" cy="23824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работы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создали   мини-музей «Русская изба»;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оформили в русском стиле «горницу» для наших кукол, нарядив их в национальные костюмы;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подобрали  иллюстрации о традиционной  русской семье;  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собрали  альбомы «Русское декоративно-прикладное искусство», где отражены такие виды художественной росписи как гжель, хохлома, палех и прочие, «Русский народный костюм», «Русская изба»;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Организовали выставку с архивными фотографиями и историей села В-Талызино;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Обновление среды сопровождалось рассматриванием, беседами и проведением интегрированных занятий на темы «Русская народная сказка», «Русская народная песня», , «Русские народные игры», «Знакомство с колыбельной».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Сотрудничество и работа с социумом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983163"/>
          </a:xfrm>
        </p:spPr>
        <p:txBody>
          <a:bodyPr>
            <a:normAutofit/>
          </a:bodyPr>
          <a:lstStyle/>
          <a:p>
            <a:pPr lvl="0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                                      Сельская библиотека</a:t>
            </a:r>
          </a:p>
          <a:p>
            <a:pPr lvl="0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Школа</a:t>
            </a:r>
          </a:p>
          <a:p>
            <a:pPr lvl="0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20210928_102149.jpg"/>
          <p:cNvPicPr>
            <a:picLocks noChangeAspect="1"/>
          </p:cNvPicPr>
          <p:nvPr/>
        </p:nvPicPr>
        <p:blipFill>
          <a:blip r:embed="rId2" cstate="print"/>
          <a:srcRect l="14167" r="5000"/>
          <a:stretch>
            <a:fillRect/>
          </a:stretch>
        </p:blipFill>
        <p:spPr>
          <a:xfrm>
            <a:off x="6019800" y="1981200"/>
            <a:ext cx="2590800" cy="1890195"/>
          </a:xfrm>
          <a:prstGeom prst="rect">
            <a:avLst/>
          </a:prstGeom>
        </p:spPr>
      </p:pic>
      <p:pic>
        <p:nvPicPr>
          <p:cNvPr id="6" name="Рисунок 5" descr="DSC04733.JPG"/>
          <p:cNvPicPr>
            <a:picLocks noChangeAspect="1"/>
          </p:cNvPicPr>
          <p:nvPr/>
        </p:nvPicPr>
        <p:blipFill>
          <a:blip r:embed="rId3" cstate="print"/>
          <a:srcRect l="4167" t="22222" r="3333" b="20000"/>
          <a:stretch>
            <a:fillRect/>
          </a:stretch>
        </p:blipFill>
        <p:spPr>
          <a:xfrm>
            <a:off x="533400" y="2057400"/>
            <a:ext cx="3256085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 marL="93663" indent="15875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едагогический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использует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3663" indent="15875">
              <a:buNone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парциальную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программу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О. Л. Князевой, </a:t>
            </a:r>
          </a:p>
          <a:p>
            <a:pPr marL="93663" indent="15875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Д.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Маханёвой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«Приобщение детей к </a:t>
            </a:r>
          </a:p>
          <a:p>
            <a:pPr marL="93663" indent="15875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истокам русской народной культуры»,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3663" indent="15875">
              <a:buNone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которая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вариативной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частью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3663" indent="15875">
              <a:buNone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3663" indent="15875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 рождения до школы»</a:t>
            </a:r>
          </a:p>
          <a:p>
            <a:endParaRPr lang="ru-RU" dirty="0"/>
          </a:p>
        </p:txBody>
      </p:sp>
      <p:pic>
        <p:nvPicPr>
          <p:cNvPr id="4" name="Рисунок 3" descr="IMG_20221014_143747.jpg"/>
          <p:cNvPicPr>
            <a:picLocks noChangeAspect="1"/>
          </p:cNvPicPr>
          <p:nvPr/>
        </p:nvPicPr>
        <p:blipFill>
          <a:blip r:embed="rId2" cstate="print"/>
          <a:srcRect l="6522" t="21111" r="4106" b="21111"/>
          <a:stretch>
            <a:fillRect/>
          </a:stretch>
        </p:blipFill>
        <p:spPr>
          <a:xfrm>
            <a:off x="6324600" y="1371600"/>
            <a:ext cx="25908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Какими бы высокими художественными особенностями ни обладали образцы народного искусства, их воздействие на детей во многом будет зависеть от умения педагога, воспитателя и родителя пробудить интерес к народной культуре.</a:t>
            </a:r>
          </a:p>
          <a:p>
            <a:pPr>
              <a:buNone/>
            </a:pPr>
            <a:r>
              <a:rPr lang="ru-RU" sz="4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Поэтому педагогу  необходимо глубже изучать различные виды народного творчества, читать специальную литературу по истории, фольклору и культуре быта. Суметь донести свою заинтересованность в положительном результате до родителей и суметь «заразить» ею. Соответственно возникает необходимость в накоплении соответствующих материалов и пособий (куклы в русских костюмах, предметы народного творчества, старинные вещи).</a:t>
            </a:r>
          </a:p>
          <a:p>
            <a:pPr>
              <a:buNone/>
            </a:pPr>
            <a:r>
              <a:rPr lang="ru-RU" sz="4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Проведенное исследование показало, что выдвинутая нами гипотеза, заключающаяся в том , что эффективность работы по приобщению детей к истокам русской народной культуры  детском саду будет наиболее эффективной при: </a:t>
            </a:r>
          </a:p>
          <a:p>
            <a:pPr>
              <a:buFont typeface="Wingdings" pitchFamily="2" charset="2"/>
              <a:buChar char="ü"/>
            </a:pPr>
            <a:r>
              <a:rPr lang="ru-RU" sz="4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Создании этнической предметно-развивающей среды, ориентированной на разновозрастную группу детей; </a:t>
            </a:r>
          </a:p>
          <a:p>
            <a:pPr>
              <a:buFont typeface="Wingdings" pitchFamily="2" charset="2"/>
              <a:buChar char="ü"/>
            </a:pPr>
            <a:r>
              <a:rPr lang="ru-RU" sz="4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Широком использование фольклора в соответствии с возрастом  детей и учет  регионального компонента</a:t>
            </a:r>
            <a:r>
              <a:rPr lang="ru-RU" sz="4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подтвердилась.</a:t>
            </a:r>
          </a:p>
          <a:p>
            <a:pPr>
              <a:buFont typeface="Wingdings" pitchFamily="2" charset="2"/>
              <a:buChar char="ü"/>
            </a:pPr>
            <a:r>
              <a:rPr lang="ru-RU" sz="4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Именно такой представляется нам стратегия приобщения детей к русской народной</a:t>
            </a:r>
            <a:r>
              <a:rPr lang="en-US" sz="4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культуре, как основа его любви к Родине.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Спасибо за внимание!</a:t>
            </a:r>
            <a:endParaRPr lang="ru-RU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Цель и задачи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Autofit/>
          </a:bodyPr>
          <a:lstStyle/>
          <a:p>
            <a:pPr marL="174625" indent="-65088">
              <a:buNone/>
            </a:pPr>
            <a:r>
              <a:rPr lang="ru-RU" sz="1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Данная программа нацелена на приобщение воспитанников к ценностям национальной культуры, знакомство с народными традициями и обычаями русского народа, с сокровищами устного народного творчества, традициями декоративно-прикладного искусства и промыслами народных умельцев. </a:t>
            </a:r>
          </a:p>
          <a:p>
            <a:pPr marL="174625" indent="-65088">
              <a:buNone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- приобщение детей ко всем видам национального искусства, (от архитектуры до живописи, от пляски, сказки и музыки до театра); </a:t>
            </a:r>
          </a:p>
          <a:p>
            <a:pPr marL="174625" indent="-65088">
              <a:buNone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детей с бытом, традициями, искусством и фольклором русского народа;  формирование духовных качеств, эстетического вкуса у детей. </a:t>
            </a:r>
          </a:p>
          <a:p>
            <a:pPr marL="174625" indent="-65088">
              <a:buNone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174625" indent="-65088">
              <a:buNone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вовлекать детей в художественно-творческую деятельность; </a:t>
            </a:r>
          </a:p>
          <a:p>
            <a:pPr marL="174625" indent="-65088">
              <a:buNone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-осваивать </a:t>
            </a:r>
            <a:r>
              <a:rPr lang="ru-RU" sz="13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культурное наследие России через памятные даты народного календаря; </a:t>
            </a:r>
          </a:p>
          <a:p>
            <a:pPr marL="174625" indent="-65088">
              <a:buNone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-приобщать к эстетической культуре; -</a:t>
            </a:r>
          </a:p>
          <a:p>
            <a:pPr marL="174625" indent="-65088">
              <a:buNone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формировать духовные качества, эстетический вкус у детей; </a:t>
            </a:r>
          </a:p>
          <a:p>
            <a:pPr marL="174625" indent="-65088">
              <a:buNone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развивать художественно-творческие способности у детей, привычку вносить элементы прекрасного в жизнь;  разбудить фантазию детей, настроить их на создание новых необычных композиций росписи; </a:t>
            </a:r>
          </a:p>
          <a:p>
            <a:pPr marL="174625" indent="-65088">
              <a:buNone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-обогащать словарный запас детей </a:t>
            </a:r>
          </a:p>
          <a:p>
            <a:pPr marL="174625" indent="-65088">
              <a:buNone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-воспитывать в детях особенные черты русского характера: доброту, красоту, честность, правдивость, трудолюбие</a:t>
            </a:r>
          </a:p>
          <a:p>
            <a:pPr marL="174625" indent="-65088">
              <a:buNone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-использовать все виды фольклора (сказки, песенки, </a:t>
            </a:r>
            <a:r>
              <a:rPr lang="ru-RU" sz="13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пословицы, поговорки, загадки, хороводы) -знакомить детей с народными праздниками и традициями, народными играми.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Предполагаемые результаты: </a:t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-знает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пословицы, приметы, загадки, считалки.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знает названия некоторых праздников, но принимает в них пассивное участие или с инициативы педагога.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знает 2-3 народные подвижные игры и умеет объяснять правила к ним.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различает Дымковскую игрушку, Хохломскую роспись.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3663" indent="15875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 показало, что так или иначе в семье ребенка знакомят с устным народным творчеством: читают русские народные сказки,  поют колыбельные песни, загадывают загадки (более 80%), участвуют в народных празднествах( 43%) и даже рассказывают о некоторых русских народных традициях( 35%)</a:t>
            </a:r>
          </a:p>
          <a:p>
            <a:pPr marL="93663" indent="15875"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3663" indent="15875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Многие родители поддержали программу ДОУ по приобщению детей к народным традициям, выразили желание участвовать и помогать в этой работе.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Историческое прошлое России и русского народа.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Устное народное творчество.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Народные праздники и традиции.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Народные промыслы. </a:t>
            </a:r>
          </a:p>
          <a:p>
            <a:endParaRPr lang="ru-RU" dirty="0"/>
          </a:p>
        </p:txBody>
      </p:sp>
      <p:pic>
        <p:nvPicPr>
          <p:cNvPr id="4" name="Рисунок 3" descr="IMG_20220517_113433.jpg"/>
          <p:cNvPicPr>
            <a:picLocks noChangeAspect="1"/>
          </p:cNvPicPr>
          <p:nvPr/>
        </p:nvPicPr>
        <p:blipFill>
          <a:blip r:embed="rId2" cstate="print"/>
          <a:srcRect l="14167" r="21667"/>
          <a:stretch>
            <a:fillRect/>
          </a:stretch>
        </p:blipFill>
        <p:spPr>
          <a:xfrm>
            <a:off x="4382588" y="3276600"/>
            <a:ext cx="3923211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Русский народный костюм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5" descr="C:\Users\user\Desktop\3133d2b8a96986e5b627c3c77fe8ad3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2180221" cy="2667000"/>
          </a:xfrm>
          <a:prstGeom prst="rect">
            <a:avLst/>
          </a:prstGeom>
          <a:noFill/>
        </p:spPr>
      </p:pic>
      <p:pic>
        <p:nvPicPr>
          <p:cNvPr id="5" name="Picture 6" descr="C:\Users\user\Desktop\964390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990198"/>
            <a:ext cx="1828800" cy="2647202"/>
          </a:xfrm>
          <a:prstGeom prst="rect">
            <a:avLst/>
          </a:prstGeom>
          <a:noFill/>
        </p:spPr>
      </p:pic>
      <p:pic>
        <p:nvPicPr>
          <p:cNvPr id="6" name="Рисунок 5" descr="IMG_20221014_141223.jpg"/>
          <p:cNvPicPr>
            <a:picLocks noChangeAspect="1"/>
          </p:cNvPicPr>
          <p:nvPr/>
        </p:nvPicPr>
        <p:blipFill>
          <a:blip r:embed="rId4" cstate="print"/>
          <a:srcRect l="6522" t="4444" r="25845" b="21111"/>
          <a:stretch>
            <a:fillRect/>
          </a:stretch>
        </p:blipFill>
        <p:spPr>
          <a:xfrm>
            <a:off x="3124200" y="1524000"/>
            <a:ext cx="2133600" cy="3200400"/>
          </a:xfrm>
          <a:prstGeom prst="rect">
            <a:avLst/>
          </a:prstGeom>
        </p:spPr>
      </p:pic>
      <p:pic>
        <p:nvPicPr>
          <p:cNvPr id="7" name="Рисунок 6" descr="IMG_20220401_10033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8600" y="1143000"/>
            <a:ext cx="2007524" cy="2667000"/>
          </a:xfrm>
          <a:prstGeom prst="rect">
            <a:avLst/>
          </a:prstGeom>
        </p:spPr>
      </p:pic>
      <p:pic>
        <p:nvPicPr>
          <p:cNvPr id="8" name="Picture 3" descr="C:\Users\user\Desktop\3c1ee82c9543a8b25370343dc9fd29a1_1417629184_300_3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295400"/>
            <a:ext cx="195944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Русская изба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Увлекательные занятия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по знакомству с бытом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и основными занятиями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русских людей. Многие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дети впервые слышат слова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    «ухват», «чугунок», «колыбель»,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«прялка».</a:t>
            </a:r>
          </a:p>
          <a:p>
            <a:endParaRPr lang="ru-RU" dirty="0"/>
          </a:p>
        </p:txBody>
      </p:sp>
      <p:pic>
        <p:nvPicPr>
          <p:cNvPr id="4" name="Рисунок 3" descr="IMG_20221014_141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3124200" cy="1828800"/>
          </a:xfrm>
          <a:prstGeom prst="rect">
            <a:avLst/>
          </a:prstGeom>
        </p:spPr>
      </p:pic>
      <p:pic>
        <p:nvPicPr>
          <p:cNvPr id="5" name="Рисунок 4" descr="IMG_20210924_102311.jpg"/>
          <p:cNvPicPr>
            <a:picLocks noChangeAspect="1"/>
          </p:cNvPicPr>
          <p:nvPr/>
        </p:nvPicPr>
        <p:blipFill>
          <a:blip r:embed="rId3" cstate="print"/>
          <a:srcRect t="23334" b="14444"/>
          <a:stretch>
            <a:fillRect/>
          </a:stretch>
        </p:blipFill>
        <p:spPr>
          <a:xfrm>
            <a:off x="6553200" y="1066800"/>
            <a:ext cx="2253343" cy="3048000"/>
          </a:xfrm>
          <a:prstGeom prst="rect">
            <a:avLst/>
          </a:prstGeom>
        </p:spPr>
      </p:pic>
      <p:pic>
        <p:nvPicPr>
          <p:cNvPr id="6" name="Рисунок 5" descr="IMG_20221014_143815.jpg"/>
          <p:cNvPicPr>
            <a:picLocks noChangeAspect="1"/>
          </p:cNvPicPr>
          <p:nvPr/>
        </p:nvPicPr>
        <p:blipFill>
          <a:blip r:embed="rId4" cstate="print"/>
          <a:srcRect t="5556" r="-725" b="4444"/>
          <a:stretch>
            <a:fillRect/>
          </a:stretch>
        </p:blipFill>
        <p:spPr>
          <a:xfrm>
            <a:off x="228600" y="3276600"/>
            <a:ext cx="1981200" cy="3166960"/>
          </a:xfrm>
          <a:prstGeom prst="rect">
            <a:avLst/>
          </a:prstGeom>
        </p:spPr>
      </p:pic>
      <p:pic>
        <p:nvPicPr>
          <p:cNvPr id="7" name="Рисунок 6" descr="IMG_20221014_141355_1.jpg"/>
          <p:cNvPicPr>
            <a:picLocks noChangeAspect="1"/>
          </p:cNvPicPr>
          <p:nvPr/>
        </p:nvPicPr>
        <p:blipFill>
          <a:blip r:embed="rId5" cstate="print"/>
          <a:srcRect t="22222" b="8889"/>
          <a:stretch>
            <a:fillRect/>
          </a:stretch>
        </p:blipFill>
        <p:spPr>
          <a:xfrm>
            <a:off x="2667000" y="4038600"/>
            <a:ext cx="2438400" cy="2288576"/>
          </a:xfrm>
          <a:prstGeom prst="rect">
            <a:avLst/>
          </a:prstGeom>
        </p:spPr>
      </p:pic>
      <p:pic>
        <p:nvPicPr>
          <p:cNvPr id="9" name="Рисунок 8" descr="IMG_20220401_100336.jpg"/>
          <p:cNvPicPr>
            <a:picLocks noChangeAspect="1"/>
          </p:cNvPicPr>
          <p:nvPr/>
        </p:nvPicPr>
        <p:blipFill>
          <a:blip r:embed="rId6" cstate="print"/>
          <a:srcRect l="12077" t="34444" r="3382"/>
          <a:stretch>
            <a:fillRect/>
          </a:stretch>
        </p:blipFill>
        <p:spPr>
          <a:xfrm>
            <a:off x="5562600" y="4038600"/>
            <a:ext cx="2083757" cy="26386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Устное народное творчество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6019800" cy="5257800"/>
          </a:xfrm>
        </p:spPr>
        <p:txBody>
          <a:bodyPr>
            <a:normAutofit fontScale="25000" lnSpcReduction="20000"/>
          </a:bodyPr>
          <a:lstStyle/>
          <a:p>
            <a:pPr marL="93663" indent="14288">
              <a:buNone/>
            </a:pPr>
            <a:r>
              <a:rPr lang="ru-RU" sz="6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приобщать детей к нравственным общечеловеческим ценностям, использование всех видов фольклора обогащает лексикон детей, способствует пониманию нравов русского народа.</a:t>
            </a:r>
          </a:p>
          <a:p>
            <a:pPr marL="93663" indent="14288">
              <a:buFont typeface="Wingdings" pitchFamily="2" charset="2"/>
              <a:buChar char="ü"/>
            </a:pP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примерах прочитанных легенд, былин воспитатель показывает красоту, мудрость, силу и смелость русского народа, народных героев: Ильи Муромца, Алеши Поповича, Добрыни Никитича, Никиты Кожемяки. Обсуждаются мультфильмы о былинных героях. Дети с интересом рассматривают и обсуждают картину Васнецова «Богатыри», их доспехи, оружие. </a:t>
            </a:r>
          </a:p>
          <a:p>
            <a:pPr marL="93663" indent="14288">
              <a:buFont typeface="Wingdings" pitchFamily="2" charset="2"/>
              <a:buChar char="ü"/>
            </a:pP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примере народных поговорок и пословиц проводим беседу об уме и о глупости. Знакомим детей с колыбельными песенками, </a:t>
            </a:r>
            <a:r>
              <a:rPr lang="ru-RU" sz="6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прибаутками, приговорками.</a:t>
            </a:r>
          </a:p>
          <a:p>
            <a:pPr marL="93663" indent="14288">
              <a:buFont typeface="Wingdings" pitchFamily="2" charset="2"/>
              <a:buChar char="ü"/>
            </a:pP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Конечно, самый увлекательный для детей народный фольклор – это сказки и загадки. На примере знакомых сказок дети учатся понимать нравы, видеть добро и зло, отличать правду и вымысел. Беседуем по содержанию уже  знакомых сказок, делаем инсценировка отрывков.</a:t>
            </a:r>
          </a:p>
          <a:p>
            <a:pPr marL="93663" indent="14288">
              <a:buFont typeface="Wingdings" pitchFamily="2" charset="2"/>
              <a:buChar char="ü"/>
            </a:pP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 подвергают детей  испытанию на сообразительность, смекалку. Отгадываем и заучиваем с детьми народные загадки, загадки – вопросы, загадки – стихотворения. </a:t>
            </a:r>
          </a:p>
          <a:p>
            <a:endParaRPr lang="ru-RU" dirty="0"/>
          </a:p>
        </p:txBody>
      </p:sp>
      <p:pic>
        <p:nvPicPr>
          <p:cNvPr id="6" name="Picture 3" descr="C:\Users\user\Desktop\1385233038-imgt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9728" y="2286001"/>
            <a:ext cx="1394854" cy="1904999"/>
          </a:xfrm>
          <a:prstGeom prst="rect">
            <a:avLst/>
          </a:prstGeom>
          <a:noFill/>
        </p:spPr>
      </p:pic>
      <p:pic>
        <p:nvPicPr>
          <p:cNvPr id="7" name="Picture 4" descr="C:\Users\user\Desktop\1356591707_screenshot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486400"/>
            <a:ext cx="2158972" cy="1214422"/>
          </a:xfrm>
          <a:prstGeom prst="rect">
            <a:avLst/>
          </a:prstGeom>
          <a:noFill/>
        </p:spPr>
      </p:pic>
      <p:pic>
        <p:nvPicPr>
          <p:cNvPr id="8" name="Picture 5" descr="C:\Users\user\Desktop\05-2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362200"/>
            <a:ext cx="1256554" cy="1643074"/>
          </a:xfrm>
          <a:prstGeom prst="rect">
            <a:avLst/>
          </a:prstGeom>
          <a:noFill/>
        </p:spPr>
      </p:pic>
      <p:pic>
        <p:nvPicPr>
          <p:cNvPr id="9" name="Picture 6" descr="C:\Users\user\Desktop\G1a_OpD0pD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4191000"/>
            <a:ext cx="1204890" cy="1151875"/>
          </a:xfrm>
          <a:prstGeom prst="rect">
            <a:avLst/>
          </a:prstGeom>
          <a:noFill/>
        </p:spPr>
      </p:pic>
      <p:pic>
        <p:nvPicPr>
          <p:cNvPr id="10" name="Picture 7" descr="C:\Users\user\Desktop\VaselisaMikuli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114800"/>
            <a:ext cx="1143000" cy="1243141"/>
          </a:xfrm>
          <a:prstGeom prst="rect">
            <a:avLst/>
          </a:prstGeom>
          <a:noFill/>
        </p:spPr>
      </p:pic>
      <p:pic>
        <p:nvPicPr>
          <p:cNvPr id="11" name="Picture 2" descr="C:\Users\user\Desktop\богатыр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838200"/>
            <a:ext cx="2133600" cy="1412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237</TotalTime>
  <Words>1374</Words>
  <PresentationFormat>Экран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Тема1</vt:lpstr>
      <vt:lpstr>МБДОУ В-Талызинский детский сад «Колосок»</vt:lpstr>
      <vt:lpstr>Слайд 2</vt:lpstr>
      <vt:lpstr>Цель и задачи</vt:lpstr>
      <vt:lpstr>Предполагаемые результаты:  </vt:lpstr>
      <vt:lpstr>Анкетирование родителей</vt:lpstr>
      <vt:lpstr>Основные направления работы</vt:lpstr>
      <vt:lpstr>Русский народный костюм</vt:lpstr>
      <vt:lpstr>Русская изба</vt:lpstr>
      <vt:lpstr>Устное народное творчество </vt:lpstr>
      <vt:lpstr>Народные праздники и традиции </vt:lpstr>
      <vt:lpstr>Любимый край- нет тебя дороже!</vt:lpstr>
      <vt:lpstr>Рождество, святки, новый год</vt:lpstr>
      <vt:lpstr>Масленица                  Пасха</vt:lpstr>
      <vt:lpstr>Праздник Весны</vt:lpstr>
      <vt:lpstr>Знакомство с русским народным музыкальным творчеством</vt:lpstr>
      <vt:lpstr>Слайд 16</vt:lpstr>
      <vt:lpstr>Народные художественные промыслы</vt:lpstr>
      <vt:lpstr>Результаты работы</vt:lpstr>
      <vt:lpstr>Сотрудничество и работа с социумом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ASRock</dc:creator>
  <cp:lastModifiedBy>ASRock</cp:lastModifiedBy>
  <cp:revision>28</cp:revision>
  <dcterms:created xsi:type="dcterms:W3CDTF">2022-10-16T08:27:11Z</dcterms:created>
  <dcterms:modified xsi:type="dcterms:W3CDTF">2022-10-16T16:34:45Z</dcterms:modified>
</cp:coreProperties>
</file>